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80" r:id="rId5"/>
    <p:sldId id="283" r:id="rId6"/>
    <p:sldId id="260" r:id="rId7"/>
    <p:sldId id="281" r:id="rId8"/>
    <p:sldId id="262" r:id="rId9"/>
    <p:sldId id="274" r:id="rId10"/>
    <p:sldId id="264" r:id="rId11"/>
    <p:sldId id="265" r:id="rId12"/>
    <p:sldId id="287" r:id="rId13"/>
    <p:sldId id="288" r:id="rId14"/>
    <p:sldId id="289" r:id="rId15"/>
    <p:sldId id="290" r:id="rId16"/>
    <p:sldId id="291" r:id="rId17"/>
    <p:sldId id="284"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1" autoAdjust="0"/>
    <p:restoredTop sz="94660"/>
  </p:normalViewPr>
  <p:slideViewPr>
    <p:cSldViewPr snapToGrid="0">
      <p:cViewPr>
        <p:scale>
          <a:sx n="82" d="100"/>
          <a:sy n="82" d="100"/>
        </p:scale>
        <p:origin x="67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4/8/2024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4/8/2024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4/8/2024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4/8/2024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4/8/2024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4/8/2024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4/8/2024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nSpc>
                <a:spcPct val="150000"/>
              </a:lnSpc>
              <a:spcAft>
                <a:spcPts val="800"/>
              </a:spcAft>
            </a:pPr>
            <a:r>
              <a:rPr lang="en-IN" sz="3600" b="1" kern="100" dirty="0">
                <a:effectLst/>
                <a:latin typeface="Times New Roman" panose="02020603050405020304" pitchFamily="18" charset="0"/>
                <a:ea typeface="Aptos" panose="020B0004020202020204" pitchFamily="34" charset="0"/>
                <a:cs typeface="Times New Roman" panose="02020603050405020304" pitchFamily="18" charset="0"/>
              </a:rPr>
              <a:t>Enhancing Network Resilience against Distributed Denial-of-Service (DDoS) Attacks</a:t>
            </a:r>
            <a:endParaRPr lang="en-IN" sz="3600" b="1"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3" name="Subtitle 2"/>
          <p:cNvSpPr>
            <a:spLocks noGrp="1"/>
          </p:cNvSpPr>
          <p:nvPr>
            <p:ph type="subTitle" idx="1"/>
          </p:nvPr>
        </p:nvSpPr>
        <p:spPr/>
        <p:txBody>
          <a:bodyPr/>
          <a:lstStyle/>
          <a:p>
            <a:r>
              <a:rPr lang="en-US" dirty="0"/>
              <a:t>By </a:t>
            </a:r>
            <a:br>
              <a:rPr lang="en-US" dirty="0"/>
            </a:br>
            <a:br>
              <a:rPr lang="en-US" dirty="0"/>
            </a:br>
            <a:r>
              <a:rPr lang="en-US" dirty="0"/>
              <a:t>Bhavani Siva Jyothi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Results</a:t>
            </a:r>
          </a:p>
        </p:txBody>
      </p:sp>
      <p:pic>
        <p:nvPicPr>
          <p:cNvPr id="9" name="Content Placeholder 8" descr="A screenshot of a computer screen&#10;&#10;Description automatically generated"/>
          <p:cNvPicPr>
            <a:picLocks noGrp="1"/>
          </p:cNvPicPr>
          <p:nvPr>
            <p:ph idx="1"/>
          </p:nvPr>
        </p:nvPicPr>
        <p:blipFill>
          <a:blip r:embed="rId2"/>
          <a:stretch>
            <a:fillRect/>
          </a:stretch>
        </p:blipFill>
        <p:spPr>
          <a:xfrm>
            <a:off x="1677865" y="1825625"/>
            <a:ext cx="8836270" cy="435133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Dataset </a:t>
            </a:r>
            <a:r>
              <a:rPr lang="en-US" dirty="0" err="1"/>
              <a:t>Analysing</a:t>
            </a:r>
            <a:endParaRPr lang="en-US" dirty="0"/>
          </a:p>
        </p:txBody>
      </p:sp>
      <p:pic>
        <p:nvPicPr>
          <p:cNvPr id="9" name="Content Placeholder 8" descr="A screen shot of a computer&#10;&#10;Description automatically generated"/>
          <p:cNvPicPr>
            <a:picLocks noGrp="1"/>
          </p:cNvPicPr>
          <p:nvPr>
            <p:ph sz="half" idx="1"/>
          </p:nvPr>
        </p:nvPicPr>
        <p:blipFill>
          <a:blip r:embed="rId2"/>
          <a:stretch>
            <a:fillRect/>
          </a:stretch>
        </p:blipFill>
        <p:spPr>
          <a:xfrm>
            <a:off x="1656665" y="1825625"/>
            <a:ext cx="8788182" cy="435133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Manual Data (</a:t>
            </a:r>
            <a:r>
              <a:rPr lang="en-US" dirty="0" err="1"/>
              <a:t>Url</a:t>
            </a:r>
            <a:r>
              <a:rPr lang="en-US" dirty="0"/>
              <a:t> or apps data) Adding</a:t>
            </a:r>
            <a:endParaRPr lang="en-IN" dirty="0"/>
          </a:p>
        </p:txBody>
      </p:sp>
      <p:pic>
        <p:nvPicPr>
          <p:cNvPr id="5" name="Content Placeholder 4" descr="A screenshot of a computer&#10;&#10;Description automatically generated"/>
          <p:cNvPicPr>
            <a:picLocks noGrp="1"/>
          </p:cNvPicPr>
          <p:nvPr>
            <p:ph sz="half" idx="1"/>
          </p:nvPr>
        </p:nvPicPr>
        <p:blipFill>
          <a:blip r:embed="rId2"/>
          <a:stretch>
            <a:fillRect/>
          </a:stretch>
        </p:blipFill>
        <p:spPr>
          <a:xfrm>
            <a:off x="1727218" y="1825625"/>
            <a:ext cx="8716927" cy="4351338"/>
          </a:xfrm>
          <a:prstGeom prst="rect">
            <a:avLst/>
          </a:prstGeom>
        </p:spPr>
      </p:pic>
    </p:spTree>
    <p:extLst>
      <p:ext uri="{BB962C8B-B14F-4D97-AF65-F5344CB8AC3E}">
        <p14:creationId xmlns:p14="http://schemas.microsoft.com/office/powerpoint/2010/main" val="1729471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Label Data(Malware (</a:t>
            </a:r>
            <a:r>
              <a:rPr lang="en-US" dirty="0" err="1"/>
              <a:t>Ddos</a:t>
            </a:r>
            <a:r>
              <a:rPr lang="en-US" dirty="0"/>
              <a:t> Attacks))</a:t>
            </a:r>
            <a:endParaRPr lang="en-IN" dirty="0"/>
          </a:p>
        </p:txBody>
      </p:sp>
      <p:pic>
        <p:nvPicPr>
          <p:cNvPr id="5" name="Content Placeholder 4" descr="A finger touching a lock&#10;&#10;Description automatically generated"/>
          <p:cNvPicPr>
            <a:picLocks noGrp="1"/>
          </p:cNvPicPr>
          <p:nvPr>
            <p:ph sz="half" idx="1"/>
          </p:nvPr>
        </p:nvPicPr>
        <p:blipFill>
          <a:blip r:embed="rId2"/>
          <a:stretch>
            <a:fillRect/>
          </a:stretch>
        </p:blipFill>
        <p:spPr>
          <a:xfrm>
            <a:off x="1672330" y="1825625"/>
            <a:ext cx="8812414" cy="4351338"/>
          </a:xfrm>
          <a:prstGeom prst="rect">
            <a:avLst/>
          </a:prstGeom>
        </p:spPr>
      </p:pic>
    </p:spTree>
    <p:extLst>
      <p:ext uri="{BB962C8B-B14F-4D97-AF65-F5344CB8AC3E}">
        <p14:creationId xmlns:p14="http://schemas.microsoft.com/office/powerpoint/2010/main" val="2394648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DDOS Attacks </a:t>
            </a:r>
            <a:r>
              <a:rPr lang="en-US" dirty="0" err="1"/>
              <a:t>Analysing</a:t>
            </a:r>
            <a:endParaRPr lang="en-IN" dirty="0"/>
          </a:p>
        </p:txBody>
      </p:sp>
      <p:pic>
        <p:nvPicPr>
          <p:cNvPr id="5" name="Content Placeholder 4" descr="A screenshot of a computer&#10;&#10;Description automatically generated"/>
          <p:cNvPicPr>
            <a:picLocks noGrp="1"/>
          </p:cNvPicPr>
          <p:nvPr>
            <p:ph sz="half" idx="1"/>
          </p:nvPr>
        </p:nvPicPr>
        <p:blipFill>
          <a:blip r:embed="rId2"/>
          <a:stretch>
            <a:fillRect/>
          </a:stretch>
        </p:blipFill>
        <p:spPr>
          <a:xfrm>
            <a:off x="3161709" y="1825625"/>
            <a:ext cx="5778095" cy="4351338"/>
          </a:xfrm>
          <a:prstGeom prst="rect">
            <a:avLst/>
          </a:prstGeom>
        </p:spPr>
      </p:pic>
    </p:spTree>
    <p:extLst>
      <p:ext uri="{BB962C8B-B14F-4D97-AF65-F5344CB8AC3E}">
        <p14:creationId xmlns:p14="http://schemas.microsoft.com/office/powerpoint/2010/main" val="4066698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DDOS Attacks Spline Chart</a:t>
            </a:r>
            <a:endParaRPr lang="en-IN" dirty="0"/>
          </a:p>
        </p:txBody>
      </p:sp>
      <p:pic>
        <p:nvPicPr>
          <p:cNvPr id="6" name="Content Placeholder 5" descr="A screenshot of a computer&#10;&#10;Description automatically generated"/>
          <p:cNvPicPr>
            <a:picLocks noGrp="1"/>
          </p:cNvPicPr>
          <p:nvPr>
            <p:ph sz="half" idx="1"/>
          </p:nvPr>
        </p:nvPicPr>
        <p:blipFill>
          <a:blip r:embed="rId2"/>
          <a:stretch>
            <a:fillRect/>
          </a:stretch>
        </p:blipFill>
        <p:spPr>
          <a:xfrm>
            <a:off x="838199" y="2443273"/>
            <a:ext cx="8028709" cy="3116041"/>
          </a:xfrm>
          <a:prstGeom prst="rect">
            <a:avLst/>
          </a:prstGeom>
        </p:spPr>
      </p:pic>
    </p:spTree>
    <p:extLst>
      <p:ext uri="{BB962C8B-B14F-4D97-AF65-F5344CB8AC3E}">
        <p14:creationId xmlns:p14="http://schemas.microsoft.com/office/powerpoint/2010/main" val="10646355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DDOS Attacks Bar Chart</a:t>
            </a:r>
            <a:endParaRPr lang="en-IN" dirty="0"/>
          </a:p>
        </p:txBody>
      </p:sp>
      <p:pic>
        <p:nvPicPr>
          <p:cNvPr id="5" name="Content Placeholder 4" descr="A screenshot of a computer screen&#10;&#10;Description automatically generated"/>
          <p:cNvPicPr>
            <a:picLocks noGrp="1"/>
          </p:cNvPicPr>
          <p:nvPr>
            <p:ph sz="half" idx="1"/>
          </p:nvPr>
        </p:nvPicPr>
        <p:blipFill>
          <a:blip r:embed="rId2"/>
          <a:stretch>
            <a:fillRect/>
          </a:stretch>
        </p:blipFill>
        <p:spPr>
          <a:xfrm>
            <a:off x="838199" y="2389516"/>
            <a:ext cx="7682345" cy="3223556"/>
          </a:xfrm>
          <a:prstGeom prst="rect">
            <a:avLst/>
          </a:prstGeom>
        </p:spPr>
      </p:pic>
    </p:spTree>
    <p:extLst>
      <p:ext uri="{BB962C8B-B14F-4D97-AF65-F5344CB8AC3E}">
        <p14:creationId xmlns:p14="http://schemas.microsoft.com/office/powerpoint/2010/main" val="20778991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endParaRPr lang="en-IN" dirty="0"/>
          </a:p>
        </p:txBody>
      </p:sp>
      <p:sp>
        <p:nvSpPr>
          <p:cNvPr id="3" name="Content Placeholder 2"/>
          <p:cNvSpPr>
            <a:spLocks noGrp="1"/>
          </p:cNvSpPr>
          <p:nvPr>
            <p:ph sz="half" idx="1"/>
          </p:nvPr>
        </p:nvSpPr>
        <p:spPr>
          <a:xfrm>
            <a:off x="838200" y="1825625"/>
            <a:ext cx="10494818" cy="4351338"/>
          </a:xfrm>
        </p:spPr>
        <p:txBody>
          <a:bodyPr>
            <a:normAutofit fontScale="77500" lnSpcReduction="20000"/>
          </a:bodyPr>
          <a:lstStyle/>
          <a:p>
            <a:r>
              <a:rPr lang="en-US" dirty="0"/>
              <a:t>Android is a new and fastest growing threat to malware. Currently, many research methods and antivirus scanners are not hazardous to the growing size and diversity of mobile malware. As a solution, we introduce a solution for mobile malware detection using network traffic flows, which assumes that each HTTP flow is a document and analyzes HTTP flow requests using NLP string analysis. The N-Gram line generation, feature selection algorithm, and SVM algorithm are used to create a useful malware detection model. Our evaluation demonstrates the efficiency of this solution, and our trained model greatly improves existing approaches and identifies malicious leaks with some false warnings. The harmful detection rate is 99.15%, but the wrong rate for harmful traffic is 0.45%. Using the newly discovered malware further verifies the performance of the proposed system. When used in real environments, the sample can detect 54.81% of harmful applications, which is better than other popular anti-virus scanners. As a result of the test, we show that malware models can detect our model, which does not prevent detecting other virus scanners. Obtaining basically new malicious models </a:t>
            </a:r>
            <a:r>
              <a:rPr lang="en-US" dirty="0" err="1"/>
              <a:t>VirusTotal</a:t>
            </a:r>
            <a:r>
              <a:rPr lang="en-US" dirty="0"/>
              <a:t> detection reports are also possible. Added, Once new tablets are added to training samples, we will Please re-train and refresh and update the new malware</a:t>
            </a:r>
            <a:r>
              <a:rPr lang="en-IN" dirty="0"/>
              <a:t>.</a:t>
            </a:r>
            <a:r>
              <a:rPr lang="en-US" dirty="0"/>
              <a:t> </a:t>
            </a:r>
            <a:endParaRPr lang="en-IN" dirty="0"/>
          </a:p>
        </p:txBody>
      </p:sp>
    </p:spTree>
    <p:extLst>
      <p:ext uri="{BB962C8B-B14F-4D97-AF65-F5344CB8AC3E}">
        <p14:creationId xmlns:p14="http://schemas.microsoft.com/office/powerpoint/2010/main" val="33296803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ym typeface="+mn-ea"/>
              </a:rPr>
              <a:t>REFERENCES </a:t>
            </a:r>
            <a:endParaRPr lang="en-US"/>
          </a:p>
        </p:txBody>
      </p:sp>
      <p:sp>
        <p:nvSpPr>
          <p:cNvPr id="3" name="Content Placeholder 2"/>
          <p:cNvSpPr>
            <a:spLocks noGrp="1"/>
          </p:cNvSpPr>
          <p:nvPr>
            <p:ph sz="half" idx="1"/>
          </p:nvPr>
        </p:nvSpPr>
        <p:spPr>
          <a:xfrm>
            <a:off x="838200" y="1825625"/>
            <a:ext cx="10515600" cy="4351655"/>
          </a:xfrm>
        </p:spPr>
        <p:txBody>
          <a:bodyPr>
            <a:normAutofit fontScale="40000" lnSpcReduction="20000"/>
          </a:bodyPr>
          <a:lstStyle/>
          <a:p>
            <a:r>
              <a:rPr lang="en-US" b="1" dirty="0"/>
              <a:t> </a:t>
            </a:r>
            <a:r>
              <a:rPr lang="en-US" dirty="0"/>
              <a:t>[1] </a:t>
            </a:r>
            <a:r>
              <a:rPr lang="pt-BR" dirty="0"/>
              <a:t>G</a:t>
            </a:r>
            <a:r>
              <a:rPr lang="en-US" dirty="0" err="1"/>
              <a:t>ozde</a:t>
            </a:r>
            <a:r>
              <a:rPr lang="en-US" dirty="0"/>
              <a:t> </a:t>
            </a:r>
            <a:r>
              <a:rPr lang="en-US" dirty="0" err="1"/>
              <a:t>Karatas</a:t>
            </a:r>
            <a:r>
              <a:rPr lang="en-US" dirty="0"/>
              <a:t>, </a:t>
            </a:r>
            <a:r>
              <a:rPr lang="en-US" dirty="0" err="1"/>
              <a:t>Onder</a:t>
            </a:r>
            <a:r>
              <a:rPr lang="en-US" dirty="0"/>
              <a:t> </a:t>
            </a:r>
            <a:r>
              <a:rPr lang="en-US" dirty="0" err="1"/>
              <a:t>Demir</a:t>
            </a:r>
            <a:r>
              <a:rPr lang="en-US" dirty="0"/>
              <a:t>, And </a:t>
            </a:r>
            <a:r>
              <a:rPr lang="en-US" dirty="0" err="1"/>
              <a:t>Ozgur</a:t>
            </a:r>
            <a:r>
              <a:rPr lang="en-US" dirty="0"/>
              <a:t> </a:t>
            </a:r>
            <a:r>
              <a:rPr lang="en-US" dirty="0" err="1"/>
              <a:t>Koray</a:t>
            </a:r>
            <a:r>
              <a:rPr lang="en-US" dirty="0"/>
              <a:t> </a:t>
            </a:r>
            <a:r>
              <a:rPr lang="en-US" dirty="0" err="1"/>
              <a:t>Sahingoz</a:t>
            </a:r>
            <a:r>
              <a:rPr lang="en-US" dirty="0"/>
              <a:t>, “Increasing The Performance Of Machine Learning-Based </a:t>
            </a:r>
            <a:r>
              <a:rPr lang="en-US" dirty="0" err="1"/>
              <a:t>Idss</a:t>
            </a:r>
            <a:r>
              <a:rPr lang="en-US" dirty="0"/>
              <a:t> On An Imbalanced And Up-To-Date Dataset” In Department Of Mathematics And Computer Sciences, Faculty Of Science And Literature, Istanbul </a:t>
            </a:r>
            <a:r>
              <a:rPr lang="en-US" dirty="0" err="1"/>
              <a:t>Kultur</a:t>
            </a:r>
            <a:r>
              <a:rPr lang="en-US" dirty="0"/>
              <a:t> University, Istanbul, Turkey</a:t>
            </a:r>
            <a:endParaRPr lang="en-IN" dirty="0"/>
          </a:p>
          <a:p>
            <a:r>
              <a:rPr lang="pt-BR" dirty="0"/>
              <a:t>[2] </a:t>
            </a:r>
            <a:r>
              <a:rPr lang="en-US" dirty="0"/>
              <a:t>Laurens </a:t>
            </a:r>
            <a:r>
              <a:rPr lang="en-US" dirty="0" err="1"/>
              <a:t>D’hooge</a:t>
            </a:r>
            <a:r>
              <a:rPr lang="en-US" dirty="0"/>
              <a:t>, T. </a:t>
            </a:r>
            <a:r>
              <a:rPr lang="en-US" dirty="0" err="1"/>
              <a:t>Wauters</a:t>
            </a:r>
            <a:r>
              <a:rPr lang="en-US" dirty="0"/>
              <a:t>, B. </a:t>
            </a:r>
            <a:r>
              <a:rPr lang="en-US" dirty="0" err="1"/>
              <a:t>Volckaert</a:t>
            </a:r>
            <a:r>
              <a:rPr lang="en-US" dirty="0"/>
              <a:t>, and F. De </a:t>
            </a:r>
            <a:r>
              <a:rPr lang="en-US" dirty="0" err="1"/>
              <a:t>Turck</a:t>
            </a:r>
            <a:r>
              <a:rPr lang="en-US" dirty="0"/>
              <a:t>, ‘‘</a:t>
            </a:r>
            <a:r>
              <a:rPr lang="en-US" dirty="0" err="1"/>
              <a:t>Classificationhardness</a:t>
            </a:r>
            <a:r>
              <a:rPr lang="en-US" dirty="0"/>
              <a:t> for supervised learners on 20 years of intrusion detection </a:t>
            </a:r>
            <a:r>
              <a:rPr lang="en-US" dirty="0" err="1"/>
              <a:t>data,’’IEEE</a:t>
            </a:r>
            <a:r>
              <a:rPr lang="en-US" dirty="0"/>
              <a:t> Access, vol. 7, pp. 167455–167469, 2019.</a:t>
            </a:r>
            <a:endParaRPr lang="en-IN" dirty="0"/>
          </a:p>
          <a:p>
            <a:r>
              <a:rPr lang="en-US" dirty="0"/>
              <a:t>[3] </a:t>
            </a:r>
            <a:r>
              <a:rPr lang="en-US" dirty="0" err="1"/>
              <a:t>Akhtar</a:t>
            </a:r>
            <a:r>
              <a:rPr lang="en-US" dirty="0"/>
              <a:t>, Z. (2021). Malware Detection and Analysis: Challenges and Research Opportunities. </a:t>
            </a:r>
            <a:r>
              <a:rPr lang="en-US" i="1" dirty="0" err="1"/>
              <a:t>ArXiv</a:t>
            </a:r>
            <a:r>
              <a:rPr lang="en-US" i="1" dirty="0"/>
              <a:t>, abs/2101.08429</a:t>
            </a:r>
            <a:r>
              <a:rPr lang="en-US" dirty="0"/>
              <a:t>.</a:t>
            </a:r>
            <a:endParaRPr lang="en-IN" dirty="0"/>
          </a:p>
          <a:p>
            <a:r>
              <a:rPr lang="en-US" dirty="0"/>
              <a:t>[4]  </a:t>
            </a:r>
            <a:r>
              <a:rPr lang="en-US" dirty="0" err="1"/>
              <a:t>Tongtong</a:t>
            </a:r>
            <a:r>
              <a:rPr lang="en-US" dirty="0"/>
              <a:t> Su, H. Sun, J. Zhu, S. Wang and Y. Li, "BAT: Deep Learning Methods on Network Intrusion Detection Using NSL-KDD Dataset," in </a:t>
            </a:r>
            <a:r>
              <a:rPr lang="en-US" i="1" dirty="0"/>
              <a:t>IEEE Access</a:t>
            </a:r>
            <a:r>
              <a:rPr lang="en-US" dirty="0"/>
              <a:t>, vol. 8, pp. 29575-29585, 2020, </a:t>
            </a:r>
            <a:r>
              <a:rPr lang="en-US" dirty="0" err="1"/>
              <a:t>doi</a:t>
            </a:r>
            <a:r>
              <a:rPr lang="en-US" dirty="0"/>
              <a:t>: 10.1109/ACCESS.2020.2972627.  </a:t>
            </a:r>
            <a:endParaRPr lang="en-IN" dirty="0"/>
          </a:p>
          <a:p>
            <a:r>
              <a:rPr lang="en-US" dirty="0"/>
              <a:t>[5] Moreno </a:t>
            </a:r>
            <a:r>
              <a:rPr lang="en-US" dirty="0" err="1"/>
              <a:t>Ambrosin</a:t>
            </a:r>
            <a:r>
              <a:rPr lang="en-US" dirty="0"/>
              <a:t>, Mauro Conti , Fabio De </a:t>
            </a:r>
            <a:r>
              <a:rPr lang="en-US" dirty="0" err="1"/>
              <a:t>Gaspari</a:t>
            </a:r>
            <a:r>
              <a:rPr lang="en-US" dirty="0"/>
              <a:t>, and </a:t>
            </a:r>
            <a:r>
              <a:rPr lang="en-US" dirty="0" err="1"/>
              <a:t>Radha</a:t>
            </a:r>
            <a:r>
              <a:rPr lang="en-US" dirty="0"/>
              <a:t> </a:t>
            </a:r>
            <a:r>
              <a:rPr lang="en-US" dirty="0" err="1"/>
              <a:t>Poovendran</a:t>
            </a:r>
            <a:r>
              <a:rPr lang="en-US" dirty="0"/>
              <a:t>, “</a:t>
            </a:r>
            <a:r>
              <a:rPr lang="en-US" dirty="0" err="1"/>
              <a:t>Lineswitch</a:t>
            </a:r>
            <a:r>
              <a:rPr lang="en-US" dirty="0"/>
              <a:t>: Efficiently managing switch flow in software-defined networking while effectively tackling dos attacks,” in Proc. 10th ACM </a:t>
            </a:r>
            <a:r>
              <a:rPr lang="en-US" dirty="0" err="1"/>
              <a:t>Symp</a:t>
            </a:r>
            <a:r>
              <a:rPr lang="en-US" dirty="0"/>
              <a:t>. Inf. </a:t>
            </a:r>
            <a:r>
              <a:rPr lang="en-US" dirty="0" err="1"/>
              <a:t>Comput</a:t>
            </a:r>
            <a:r>
              <a:rPr lang="en-US" dirty="0"/>
              <a:t>. </a:t>
            </a:r>
            <a:r>
              <a:rPr lang="en-US" dirty="0" err="1"/>
              <a:t>Commun</a:t>
            </a:r>
            <a:r>
              <a:rPr lang="en-US" dirty="0"/>
              <a:t>. Security, Singapore, 2015, pp. 639–</a:t>
            </a:r>
            <a:endParaRPr lang="en-IN" dirty="0"/>
          </a:p>
          <a:p>
            <a:r>
              <a:rPr lang="en-US" dirty="0"/>
              <a:t>[6] </a:t>
            </a:r>
            <a:r>
              <a:rPr lang="en-US" dirty="0" err="1"/>
              <a:t>Narmeen</a:t>
            </a:r>
            <a:r>
              <a:rPr lang="en-US" dirty="0"/>
              <a:t> </a:t>
            </a:r>
            <a:r>
              <a:rPr lang="en-US" dirty="0" err="1"/>
              <a:t>Zakaria</a:t>
            </a:r>
            <a:r>
              <a:rPr lang="en-US" dirty="0"/>
              <a:t> </a:t>
            </a:r>
            <a:r>
              <a:rPr lang="en-US" dirty="0" err="1"/>
              <a:t>Bawany</a:t>
            </a:r>
            <a:r>
              <a:rPr lang="en-US" dirty="0"/>
              <a:t>, </a:t>
            </a:r>
            <a:r>
              <a:rPr lang="en-US" dirty="0" err="1"/>
              <a:t>Jawwad</a:t>
            </a:r>
            <a:r>
              <a:rPr lang="en-US" dirty="0"/>
              <a:t> A. </a:t>
            </a:r>
            <a:r>
              <a:rPr lang="en-US" dirty="0" err="1"/>
              <a:t>Shamsi</a:t>
            </a:r>
            <a:r>
              <a:rPr lang="en-US" dirty="0"/>
              <a:t>, </a:t>
            </a:r>
            <a:r>
              <a:rPr lang="en-US" dirty="0" err="1"/>
              <a:t>Khaled</a:t>
            </a:r>
            <a:r>
              <a:rPr lang="en-US" dirty="0"/>
              <a:t> Salah, “</a:t>
            </a:r>
            <a:r>
              <a:rPr lang="en-US" dirty="0" err="1"/>
              <a:t>DDoS</a:t>
            </a:r>
            <a:r>
              <a:rPr lang="en-US" dirty="0"/>
              <a:t> Attack Detection and Mitigation Using SDN Methods, Practices, and Solutions”, Arabian Journal for Science and </a:t>
            </a:r>
            <a:endParaRPr lang="en-IN" dirty="0"/>
          </a:p>
          <a:p>
            <a:r>
              <a:rPr lang="en-US" dirty="0"/>
              <a:t>Engineering, February 2017, Volume 42, Issue 2, </a:t>
            </a:r>
            <a:r>
              <a:rPr lang="en-US" dirty="0" err="1"/>
              <a:t>pp</a:t>
            </a:r>
            <a:r>
              <a:rPr lang="en-US" dirty="0"/>
              <a:t> 425–441 </a:t>
            </a:r>
            <a:endParaRPr lang="en-IN" dirty="0"/>
          </a:p>
          <a:p>
            <a:r>
              <a:rPr lang="en-US" dirty="0"/>
              <a:t>[7] Tommy Chin, Xenia </a:t>
            </a:r>
            <a:r>
              <a:rPr lang="en-US" dirty="0" err="1"/>
              <a:t>Mountrouidou</a:t>
            </a:r>
            <a:r>
              <a:rPr lang="en-US" dirty="0"/>
              <a:t>, </a:t>
            </a:r>
            <a:r>
              <a:rPr lang="en-US" dirty="0" err="1"/>
              <a:t>Xiangyang</a:t>
            </a:r>
            <a:r>
              <a:rPr lang="en-US" dirty="0"/>
              <a:t> Li, </a:t>
            </a:r>
            <a:r>
              <a:rPr lang="en-US" dirty="0" err="1"/>
              <a:t>Kaiqi</a:t>
            </a:r>
            <a:r>
              <a:rPr lang="en-US" dirty="0"/>
              <a:t> </a:t>
            </a:r>
            <a:r>
              <a:rPr lang="en-US" dirty="0" err="1"/>
              <a:t>Xiong</a:t>
            </a:r>
            <a:r>
              <a:rPr lang="en-US" dirty="0"/>
              <a:t>, “An SDN-Supported </a:t>
            </a:r>
            <a:endParaRPr lang="en-IN" dirty="0"/>
          </a:p>
          <a:p>
            <a:r>
              <a:rPr lang="en-US" dirty="0"/>
              <a:t>Collaborative Approach for </a:t>
            </a:r>
            <a:r>
              <a:rPr lang="en-US" dirty="0" err="1"/>
              <a:t>DDoS</a:t>
            </a:r>
            <a:r>
              <a:rPr lang="en-US" dirty="0"/>
              <a:t> Flooding Detection and Containment,” in Proc. IEEE Mil. </a:t>
            </a:r>
            <a:endParaRPr lang="en-IN" dirty="0"/>
          </a:p>
          <a:p>
            <a:r>
              <a:rPr lang="en-US" dirty="0" err="1"/>
              <a:t>Commun</a:t>
            </a:r>
            <a:r>
              <a:rPr lang="en-US" dirty="0"/>
              <a:t>. Conf. (MILCOM), Tampa, FL, USA, 2015, pp. 659–664. </a:t>
            </a:r>
            <a:endParaRPr lang="en-IN" dirty="0"/>
          </a:p>
          <a:p>
            <a:r>
              <a:rPr lang="en-US" dirty="0"/>
              <a:t>[8] Mohan </a:t>
            </a:r>
            <a:r>
              <a:rPr lang="en-US" dirty="0" err="1"/>
              <a:t>Dhawan</a:t>
            </a:r>
            <a:r>
              <a:rPr lang="en-US" dirty="0"/>
              <a:t>, </a:t>
            </a:r>
            <a:r>
              <a:rPr lang="en-US" dirty="0" err="1"/>
              <a:t>Rishabh</a:t>
            </a:r>
            <a:r>
              <a:rPr lang="en-US" dirty="0"/>
              <a:t> </a:t>
            </a:r>
            <a:r>
              <a:rPr lang="en-US" dirty="0" err="1"/>
              <a:t>Poddar</a:t>
            </a:r>
            <a:r>
              <a:rPr lang="en-US" dirty="0"/>
              <a:t>, </a:t>
            </a:r>
            <a:r>
              <a:rPr lang="en-US" dirty="0" err="1"/>
              <a:t>Kshiteej</a:t>
            </a:r>
            <a:r>
              <a:rPr lang="en-US" dirty="0"/>
              <a:t> </a:t>
            </a:r>
            <a:r>
              <a:rPr lang="en-US" dirty="0" err="1"/>
              <a:t>Mahajan</a:t>
            </a:r>
            <a:r>
              <a:rPr lang="en-US" dirty="0"/>
              <a:t>, Vijay Mann, “Sphinx: Detecting security attacks in software-defined networks,” in Proc. NDSS, San Diego, CA, USA, 2015. </a:t>
            </a:r>
            <a:endParaRPr lang="en-IN" dirty="0"/>
          </a:p>
          <a:p>
            <a:r>
              <a:rPr lang="en-US" dirty="0"/>
              <a:t>[9] Reza </a:t>
            </a:r>
            <a:r>
              <a:rPr lang="en-US" dirty="0" err="1"/>
              <a:t>Mohammadi</a:t>
            </a:r>
            <a:r>
              <a:rPr lang="en-US" dirty="0"/>
              <a:t>, Reza </a:t>
            </a:r>
            <a:r>
              <a:rPr lang="en-US" dirty="0" err="1"/>
              <a:t>Javidan</a:t>
            </a:r>
            <a:r>
              <a:rPr lang="en-US" dirty="0"/>
              <a:t>, and Mauro Conti, “SLICOTS: An SDN-Based Lightweight </a:t>
            </a:r>
            <a:endParaRPr lang="en-IN" dirty="0"/>
          </a:p>
          <a:p>
            <a:r>
              <a:rPr lang="en-US" dirty="0"/>
              <a:t>Countermeasure for TCP SYN Flooding Attacks”, IEEE TRANSACTIONS ON NETWORK </a:t>
            </a:r>
            <a:endParaRPr lang="en-IN" dirty="0"/>
          </a:p>
          <a:p>
            <a:r>
              <a:rPr lang="en-US" dirty="0"/>
              <a:t>AND SERVICE MANAGEMENT, VOL. 14, NO. 2, JUNE 2017 </a:t>
            </a:r>
            <a:endParaRPr lang="en-IN" dirty="0"/>
          </a:p>
          <a:p>
            <a:r>
              <a:rPr lang="en-US" dirty="0"/>
              <a:t>[10] </a:t>
            </a:r>
            <a:r>
              <a:rPr lang="en-US" dirty="0" err="1"/>
              <a:t>Nhu</a:t>
            </a:r>
            <a:r>
              <a:rPr lang="en-US" dirty="0"/>
              <a:t>-Ngoc Dao, </a:t>
            </a:r>
            <a:r>
              <a:rPr lang="en-US" dirty="0" err="1"/>
              <a:t>Junho</a:t>
            </a:r>
            <a:r>
              <a:rPr lang="en-US" dirty="0"/>
              <a:t> Park, Minho Park, </a:t>
            </a:r>
            <a:r>
              <a:rPr lang="en-US" dirty="0" err="1"/>
              <a:t>Sungrae</a:t>
            </a:r>
            <a:r>
              <a:rPr lang="en-US" dirty="0"/>
              <a:t> Cho, "A Feasible Method to combat against </a:t>
            </a:r>
            <a:r>
              <a:rPr lang="en-US" dirty="0" err="1"/>
              <a:t>DDoS</a:t>
            </a:r>
            <a:r>
              <a:rPr lang="en-US" dirty="0"/>
              <a:t> Attack in SDN Network," International Conference on Information Networking (ICOIN)</a:t>
            </a:r>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ABSTRACT</a:t>
            </a:r>
          </a:p>
        </p:txBody>
      </p:sp>
      <p:sp>
        <p:nvSpPr>
          <p:cNvPr id="3" name="Content Placeholder 2"/>
          <p:cNvSpPr>
            <a:spLocks noGrp="1"/>
          </p:cNvSpPr>
          <p:nvPr>
            <p:ph idx="1"/>
          </p:nvPr>
        </p:nvSpPr>
        <p:spPr/>
        <p:txBody>
          <a:bodyPr>
            <a:normAutofit fontScale="55000" lnSpcReduction="20000"/>
          </a:bodyPr>
          <a:lstStyle/>
          <a:p>
            <a:pPr algn="just">
              <a:lnSpc>
                <a:spcPct val="170000"/>
              </a:lnSpc>
            </a:pPr>
            <a:r>
              <a:rPr lang="en-US" dirty="0">
                <a:latin typeface="Times New Roman" pitchFamily="18" charset="0"/>
                <a:cs typeface="Times New Roman" pitchFamily="18" charset="0"/>
              </a:rPr>
              <a:t>The appearance of malicious apps and web </a:t>
            </a:r>
            <a:r>
              <a:rPr lang="en-US" dirty="0" err="1">
                <a:latin typeface="Times New Roman" pitchFamily="18" charset="0"/>
                <a:cs typeface="Times New Roman" pitchFamily="18" charset="0"/>
              </a:rPr>
              <a:t>url</a:t>
            </a:r>
            <a:r>
              <a:rPr lang="en-US" dirty="0">
                <a:latin typeface="Times New Roman" pitchFamily="18" charset="0"/>
                <a:cs typeface="Times New Roman" pitchFamily="18" charset="0"/>
              </a:rPr>
              <a:t> is a serious threat to the Android platform. Most types of network interfaces based on the integrated functions, steal users' personal information and start the attack operations. In this paper, we propose an effective and automatic malware detection method using the text semantics of network traffic. In particular, we consider each HTTP flow generated by mobile apps and </a:t>
            </a:r>
            <a:r>
              <a:rPr lang="en-US" dirty="0" err="1">
                <a:latin typeface="Times New Roman" pitchFamily="18" charset="0"/>
                <a:cs typeface="Times New Roman" pitchFamily="18" charset="0"/>
              </a:rPr>
              <a:t>url</a:t>
            </a:r>
            <a:r>
              <a:rPr lang="en-US" dirty="0">
                <a:latin typeface="Times New Roman" pitchFamily="18" charset="0"/>
                <a:cs typeface="Times New Roman" pitchFamily="18" charset="0"/>
              </a:rPr>
              <a:t> data as a text document, which can be processed by natural language processing to extract text-level features. Later, the use of network traffic is used to create a useful malware detection model. We examine the traffic flow header using N-gram method from the natural language processing (NLP). Then, we propose an automatic feature selection algorithm based on chi-square test to identify meaningful features. It is used to determine whether there is a significant association between the two </a:t>
            </a:r>
            <a:r>
              <a:rPr lang="en-US" dirty="0" err="1">
                <a:latin typeface="Times New Roman" pitchFamily="18" charset="0"/>
                <a:cs typeface="Times New Roman" pitchFamily="18" charset="0"/>
              </a:rPr>
              <a:t>variables.We</a:t>
            </a:r>
            <a:r>
              <a:rPr lang="en-US" dirty="0">
                <a:latin typeface="Times New Roman" pitchFamily="18" charset="0"/>
                <a:cs typeface="Times New Roman" pitchFamily="18" charset="0"/>
              </a:rPr>
              <a:t> propose a novel solution to perform malware detection using NLP methods by treating mobile traffic as documents. We apply an automatic feature selection algorithm based on N-gram sequence to obtain meaningful features from the semantics of traffic flows. Our methods reveal some malware that can prevent detection of antiviral scanners. In addition, we design a detection system to drive traffic to your own-institutional enterprise network, home network, and </a:t>
            </a:r>
            <a:r>
              <a:rPr lang="en-US" dirty="0" err="1">
                <a:latin typeface="Times New Roman" pitchFamily="18" charset="0"/>
                <a:cs typeface="Times New Roman" pitchFamily="18" charset="0"/>
              </a:rPr>
              <a:t>url</a:t>
            </a:r>
            <a:r>
              <a:rPr lang="en-US" dirty="0">
                <a:latin typeface="Times New Roman" pitchFamily="18" charset="0"/>
                <a:cs typeface="Times New Roman" pitchFamily="18" charset="0"/>
              </a:rPr>
              <a:t> dataset. Integrating the system connected to the computer to find suspicious network behaviors.</a:t>
            </a:r>
            <a:endParaRPr lang="en-IN" dirty="0">
              <a:latin typeface="Times New Roman" pitchFamily="18" charset="0"/>
              <a:cs typeface="Times New Roman"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INTRODUCTION</a:t>
            </a:r>
          </a:p>
        </p:txBody>
      </p:sp>
      <p:sp>
        <p:nvSpPr>
          <p:cNvPr id="3" name="Content Placeholder 2"/>
          <p:cNvSpPr>
            <a:spLocks noGrp="1"/>
          </p:cNvSpPr>
          <p:nvPr>
            <p:ph idx="1"/>
          </p:nvPr>
        </p:nvSpPr>
        <p:spPr/>
        <p:txBody>
          <a:bodyPr>
            <a:normAutofit fontScale="92500" lnSpcReduction="20000"/>
          </a:bodyPr>
          <a:lstStyle/>
          <a:p>
            <a:pPr marL="0" indent="0">
              <a:buNone/>
            </a:pPr>
            <a:r>
              <a:rPr lang="en-IN" b="1" dirty="0"/>
              <a:t> MOTIVATION</a:t>
            </a:r>
            <a:endParaRPr lang="en-IN" dirty="0"/>
          </a:p>
          <a:p>
            <a:r>
              <a:rPr lang="en-IN" dirty="0"/>
              <a:t>The appearance of malicious apps is a serious threat to the Android platform.</a:t>
            </a:r>
          </a:p>
          <a:p>
            <a:r>
              <a:rPr lang="en-IN" dirty="0"/>
              <a:t>Most types of network interfaces based on the integrated functions, steal users personal information and start the attack operations.</a:t>
            </a:r>
          </a:p>
          <a:p>
            <a:r>
              <a:rPr lang="en-IN" dirty="0"/>
              <a:t>In this paper, we propose an effective and automatic malware detection method using the text semantics of network traffic.</a:t>
            </a:r>
          </a:p>
          <a:p>
            <a:r>
              <a:rPr lang="en-IN" dirty="0"/>
              <a:t>In particular, we consider each HTTP flow generated by mobile apps as a text document, which can be processed by natural language processing to extract text-level features.</a:t>
            </a:r>
          </a:p>
          <a:p>
            <a:r>
              <a:rPr lang="en-US" dirty="0"/>
              <a:t>Later, the use of network traffic is used to create a useful malware detection model</a:t>
            </a: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objectives of this research are as follows:</a:t>
            </a:r>
            <a:br>
              <a:rPr lang="en-IN" dirty="0"/>
            </a:br>
            <a:endParaRPr lang="en-IN" dirty="0"/>
          </a:p>
        </p:txBody>
      </p:sp>
      <p:sp>
        <p:nvSpPr>
          <p:cNvPr id="3" name="Content Placeholder 2"/>
          <p:cNvSpPr>
            <a:spLocks noGrp="1"/>
          </p:cNvSpPr>
          <p:nvPr>
            <p:ph idx="1"/>
          </p:nvPr>
        </p:nvSpPr>
        <p:spPr/>
        <p:txBody>
          <a:bodyPr>
            <a:normAutofit/>
          </a:bodyPr>
          <a:lstStyle/>
          <a:p>
            <a:pPr marL="0" indent="0">
              <a:buNone/>
            </a:pPr>
            <a:endParaRPr lang="en-IN" dirty="0"/>
          </a:p>
          <a:p>
            <a:pPr>
              <a:lnSpc>
                <a:spcPct val="150000"/>
              </a:lnSpc>
              <a:spcAft>
                <a:spcPts val="800"/>
              </a:spcAft>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To </a:t>
            </a:r>
            <a:r>
              <a:rPr lang="en-IN" sz="1800" kern="100" dirty="0" err="1">
                <a:effectLst/>
                <a:latin typeface="Times New Roman" panose="02020603050405020304" pitchFamily="18" charset="0"/>
                <a:ea typeface="Aptos" panose="020B0004020202020204" pitchFamily="34" charset="0"/>
                <a:cs typeface="Times New Roman" panose="02020603050405020304" pitchFamily="18" charset="0"/>
              </a:rPr>
              <a:t>analyze</a:t>
            </a: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 the vulnerabilities inherent in network infrastructures that make them susceptible to DDoS attacks.	</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50000"/>
              </a:lnSpc>
              <a:spcAft>
                <a:spcPts val="800"/>
              </a:spcAft>
            </a:pPr>
            <a:r>
              <a:rPr lang="en-IN" sz="1800" kern="100" dirty="0">
                <a:effectLst/>
                <a:latin typeface="Times New Roman" panose="02020603050405020304" pitchFamily="18" charset="0"/>
                <a:ea typeface="Aptos" panose="020B0004020202020204" pitchFamily="34" charset="0"/>
                <a:cs typeface="Times New Roman" panose="02020603050405020304" pitchFamily="18" charset="0"/>
              </a:rPr>
              <a:t>To develop and implement proactive measures to detect and respond to DDoS attacks effectively.</a:t>
            </a:r>
            <a:endParaRPr lang="en-IN"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300171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a:t>
            </a:r>
            <a:endParaRPr lang="en-IN" dirty="0"/>
          </a:p>
        </p:txBody>
      </p:sp>
      <p:pic>
        <p:nvPicPr>
          <p:cNvPr id="9" name="Content Placeholder 8" descr="C:\Users\Sys 12\Downloads\sins.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82436" y="1825625"/>
            <a:ext cx="6825737" cy="4351338"/>
          </a:xfrm>
          <a:prstGeom prst="rect">
            <a:avLst/>
          </a:prstGeom>
          <a:noFill/>
          <a:ln>
            <a:noFill/>
          </a:ln>
        </p:spPr>
      </p:pic>
    </p:spTree>
    <p:extLst>
      <p:ext uri="{BB962C8B-B14F-4D97-AF65-F5344CB8AC3E}">
        <p14:creationId xmlns:p14="http://schemas.microsoft.com/office/powerpoint/2010/main" val="1363747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ym typeface="+mn-ea"/>
              </a:rPr>
              <a:t>EXISTING SYSTEM:</a:t>
            </a:r>
            <a:endParaRPr lang="en-US"/>
          </a:p>
        </p:txBody>
      </p:sp>
      <p:sp>
        <p:nvSpPr>
          <p:cNvPr id="3" name="Content Placeholder 2"/>
          <p:cNvSpPr>
            <a:spLocks noGrp="1"/>
          </p:cNvSpPr>
          <p:nvPr>
            <p:ph idx="1"/>
          </p:nvPr>
        </p:nvSpPr>
        <p:spPr/>
        <p:txBody>
          <a:bodyPr>
            <a:normAutofit fontScale="75000" lnSpcReduction="20000"/>
          </a:bodyPr>
          <a:lstStyle/>
          <a:p>
            <a:r>
              <a:rPr lang="en-IN" dirty="0"/>
              <a:t>The first phase of their approach consists of dividing the incoming network traffic into three type of protocols TCP, UDP or Other. Then classifying it into normal or anomaly traffic. In the second stage a multi-class algorithm classify the anomaly detected in the first phase to identify the attacks class in order to choose the appropriate intervention. Two public data sets are used for experiments in this paper namely the UNSW-NB15 and the NSL-KDD Several approaches have been proposed for detecting </a:t>
            </a:r>
            <a:r>
              <a:rPr lang="en-IN" dirty="0" err="1"/>
              <a:t>DDoS</a:t>
            </a:r>
            <a:r>
              <a:rPr lang="en-IN" dirty="0"/>
              <a:t> attack. Information theory and machine learning are the </a:t>
            </a:r>
            <a:r>
              <a:rPr lang="en-IN" dirty="0" err="1"/>
              <a:t>The</a:t>
            </a:r>
            <a:r>
              <a:rPr lang="en-IN" dirty="0"/>
              <a:t> performances of network intrusion detection approaches, in general, rely on the distribution characteristics of the under laying network traffic data used for assessment. The </a:t>
            </a:r>
            <a:r>
              <a:rPr lang="en-IN" dirty="0" err="1"/>
              <a:t>DDoS</a:t>
            </a:r>
            <a:r>
              <a:rPr lang="en-IN" dirty="0"/>
              <a:t> detection approaches in the literature are under two main categories unsupervised approaches and supervised approaches. Depending on the benchmark data sets used, unsupervised approaches often suffer from high false positive rate and supervised approach cannot handle large amount of network traffic data and their performances are often limited by noisy and irrelevant network data. Therefore, the need of combining both, supervised and unsupervised approaches arises to overcome </a:t>
            </a:r>
            <a:r>
              <a:rPr lang="en-IN" dirty="0" err="1"/>
              <a:t>DDoS</a:t>
            </a:r>
            <a:r>
              <a:rPr lang="en-IN" dirty="0"/>
              <a:t> detection issue.</a:t>
            </a:r>
          </a:p>
          <a:p>
            <a:r>
              <a:rPr lang="en-IN" dirty="0"/>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Existing System Disadvantages:</a:t>
            </a:r>
            <a:br>
              <a:rPr lang="en-IN" dirty="0"/>
            </a:br>
            <a:endParaRPr lang="en-IN" dirty="0"/>
          </a:p>
        </p:txBody>
      </p:sp>
      <p:sp>
        <p:nvSpPr>
          <p:cNvPr id="3" name="Content Placeholder 2"/>
          <p:cNvSpPr>
            <a:spLocks noGrp="1"/>
          </p:cNvSpPr>
          <p:nvPr>
            <p:ph idx="1"/>
          </p:nvPr>
        </p:nvSpPr>
        <p:spPr/>
        <p:txBody>
          <a:bodyPr>
            <a:normAutofit/>
          </a:bodyPr>
          <a:lstStyle/>
          <a:p>
            <a:pPr marL="0" indent="0">
              <a:buNone/>
            </a:pPr>
            <a:r>
              <a:rPr lang="en-US" dirty="0"/>
              <a:t> </a:t>
            </a:r>
            <a:endParaRPr lang="en-IN" dirty="0"/>
          </a:p>
          <a:p>
            <a:r>
              <a:rPr lang="en-IN" dirty="0"/>
              <a:t>The datasets above are split into train subsets and test subsets using a configuration of 60% and 40% respectively.</a:t>
            </a:r>
          </a:p>
          <a:p>
            <a:r>
              <a:rPr lang="en-IN" dirty="0"/>
              <a:t>The proposed approach consists of five major steps: Datasets </a:t>
            </a:r>
            <a:r>
              <a:rPr lang="en-IN" dirty="0" err="1"/>
              <a:t>preprocesing</a:t>
            </a:r>
            <a:r>
              <a:rPr lang="en-IN" dirty="0"/>
              <a:t>, estimation of network traffic Entropy, online co- clustering, information gain ratio.</a:t>
            </a:r>
          </a:p>
          <a:p>
            <a:r>
              <a:rPr lang="en-US" dirty="0"/>
              <a:t>The aim of splitting the anomalous network traffic is to reduce the amount of data to be classified by excluding the normal cluster for the classification</a:t>
            </a:r>
            <a:endParaRPr lang="en-IN" dirty="0"/>
          </a:p>
        </p:txBody>
      </p:sp>
    </p:spTree>
    <p:extLst>
      <p:ext uri="{BB962C8B-B14F-4D97-AF65-F5344CB8AC3E}">
        <p14:creationId xmlns:p14="http://schemas.microsoft.com/office/powerpoint/2010/main" val="4237220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ym typeface="+mn-ea"/>
              </a:rPr>
              <a:t>SYSTEM REQUIREMENTS:</a:t>
            </a:r>
            <a:endParaRPr lang="en-US"/>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452108299"/>
              </p:ext>
            </p:extLst>
          </p:nvPr>
        </p:nvGraphicFramePr>
        <p:xfrm>
          <a:off x="1158010" y="1338335"/>
          <a:ext cx="4445000" cy="2222500"/>
        </p:xfrm>
        <a:graphic>
          <a:graphicData uri="http://schemas.openxmlformats.org/drawingml/2006/table">
            <a:tbl>
              <a:tblPr firstRow="1" firstCol="1" bandRow="1">
                <a:tableStyleId>{5C22544A-7EE6-4342-B048-85BDC9FD1C3A}</a:tableStyleId>
              </a:tblPr>
              <a:tblGrid>
                <a:gridCol w="3111500">
                  <a:extLst>
                    <a:ext uri="{9D8B030D-6E8A-4147-A177-3AD203B41FA5}">
                      <a16:colId xmlns:a16="http://schemas.microsoft.com/office/drawing/2014/main" val="20000"/>
                    </a:ext>
                  </a:extLst>
                </a:gridCol>
                <a:gridCol w="1333500">
                  <a:extLst>
                    <a:ext uri="{9D8B030D-6E8A-4147-A177-3AD203B41FA5}">
                      <a16:colId xmlns:a16="http://schemas.microsoft.com/office/drawing/2014/main" val="20001"/>
                    </a:ext>
                  </a:extLst>
                </a:gridCol>
              </a:tblGrid>
              <a:tr h="546100">
                <a:tc>
                  <a:txBody>
                    <a:bodyPr/>
                    <a:lstStyle/>
                    <a:p>
                      <a:pPr>
                        <a:lnSpc>
                          <a:spcPct val="115000"/>
                        </a:lnSpc>
                      </a:pPr>
                      <a:r>
                        <a:rPr lang="en-IN" sz="1000" dirty="0">
                          <a:effectLst/>
                        </a:rPr>
                        <a:t>IDE</a:t>
                      </a:r>
                      <a:endParaRPr lang="en-IN" sz="1000" dirty="0">
                        <a:effectLst/>
                        <a:latin typeface="Times New Roman"/>
                        <a:ea typeface="Times New Roman"/>
                      </a:endParaRPr>
                    </a:p>
                  </a:txBody>
                  <a:tcPr marL="68580" marR="68580" marT="0" marB="0"/>
                </a:tc>
                <a:tc>
                  <a:txBody>
                    <a:bodyPr/>
                    <a:lstStyle/>
                    <a:p>
                      <a:pPr>
                        <a:lnSpc>
                          <a:spcPct val="115000"/>
                        </a:lnSpc>
                      </a:pPr>
                      <a:r>
                        <a:rPr lang="en-IN" sz="1000">
                          <a:effectLst/>
                        </a:rPr>
                        <a:t>OS</a:t>
                      </a:r>
                      <a:endParaRPr lang="en-IN" sz="1000">
                        <a:effectLst/>
                        <a:latin typeface="Times New Roman"/>
                        <a:ea typeface="Times New Roman"/>
                      </a:endParaRPr>
                    </a:p>
                  </a:txBody>
                  <a:tcPr marL="68580" marR="68580" marT="0" marB="0"/>
                </a:tc>
                <a:extLst>
                  <a:ext uri="{0D108BD9-81ED-4DB2-BD59-A6C34878D82A}">
                    <a16:rowId xmlns:a16="http://schemas.microsoft.com/office/drawing/2014/main" val="10000"/>
                  </a:ext>
                </a:extLst>
              </a:tr>
              <a:tr h="1676400">
                <a:tc>
                  <a:txBody>
                    <a:bodyPr/>
                    <a:lstStyle/>
                    <a:p>
                      <a:pPr>
                        <a:lnSpc>
                          <a:spcPct val="115000"/>
                        </a:lnSpc>
                      </a:pPr>
                      <a:r>
                        <a:rPr lang="en-IN" sz="1100" dirty="0">
                          <a:effectLst/>
                        </a:rPr>
                        <a:t>1. Python</a:t>
                      </a:r>
                      <a:endParaRPr lang="en-IN" sz="1000" dirty="0">
                        <a:effectLst/>
                      </a:endParaRPr>
                    </a:p>
                    <a:p>
                      <a:pPr>
                        <a:lnSpc>
                          <a:spcPct val="115000"/>
                        </a:lnSpc>
                      </a:pPr>
                      <a:r>
                        <a:rPr lang="en-IN" sz="1100" dirty="0">
                          <a:effectLst/>
                        </a:rPr>
                        <a:t>2. </a:t>
                      </a:r>
                      <a:r>
                        <a:rPr lang="en-IN" sz="1100" dirty="0" err="1">
                          <a:effectLst/>
                        </a:rPr>
                        <a:t>Django</a:t>
                      </a:r>
                      <a:endParaRPr lang="en-IN" sz="1000" dirty="0">
                        <a:effectLst/>
                      </a:endParaRPr>
                    </a:p>
                    <a:p>
                      <a:pPr>
                        <a:lnSpc>
                          <a:spcPct val="115000"/>
                        </a:lnSpc>
                      </a:pPr>
                      <a:r>
                        <a:rPr lang="en-IN" sz="1100" dirty="0">
                          <a:effectLst/>
                        </a:rPr>
                        <a:t>3. </a:t>
                      </a:r>
                      <a:r>
                        <a:rPr lang="en-IN" sz="1100" dirty="0" err="1">
                          <a:effectLst/>
                        </a:rPr>
                        <a:t>MySql</a:t>
                      </a:r>
                      <a:endParaRPr lang="en-IN" sz="1000" dirty="0">
                        <a:effectLst/>
                      </a:endParaRPr>
                    </a:p>
                    <a:p>
                      <a:pPr>
                        <a:lnSpc>
                          <a:spcPct val="115000"/>
                        </a:lnSpc>
                      </a:pPr>
                      <a:r>
                        <a:rPr lang="en-IN" sz="1100" dirty="0">
                          <a:effectLst/>
                        </a:rPr>
                        <a:t>4. </a:t>
                      </a:r>
                      <a:r>
                        <a:rPr lang="en-IN" sz="1100" dirty="0" err="1">
                          <a:effectLst/>
                        </a:rPr>
                        <a:t>MySqlclient</a:t>
                      </a:r>
                      <a:endParaRPr lang="en-IN" sz="1000" dirty="0">
                        <a:effectLst/>
                      </a:endParaRPr>
                    </a:p>
                    <a:p>
                      <a:pPr>
                        <a:lnSpc>
                          <a:spcPct val="115000"/>
                        </a:lnSpc>
                      </a:pPr>
                      <a:r>
                        <a:rPr lang="en-IN" sz="1100" dirty="0">
                          <a:effectLst/>
                        </a:rPr>
                        <a:t>5. </a:t>
                      </a:r>
                      <a:r>
                        <a:rPr lang="en-IN" sz="1100" dirty="0" err="1">
                          <a:effectLst/>
                        </a:rPr>
                        <a:t>WampServer</a:t>
                      </a:r>
                      <a:r>
                        <a:rPr lang="en-IN" sz="1100" dirty="0">
                          <a:effectLst/>
                        </a:rPr>
                        <a:t> 2.4</a:t>
                      </a:r>
                      <a:endParaRPr lang="en-IN" sz="1000" dirty="0">
                        <a:effectLst/>
                        <a:latin typeface="Times New Roman"/>
                        <a:ea typeface="Times New Roman"/>
                      </a:endParaRPr>
                    </a:p>
                  </a:txBody>
                  <a:tcPr marL="68580" marR="68580" marT="0" marB="0"/>
                </a:tc>
                <a:tc>
                  <a:txBody>
                    <a:bodyPr/>
                    <a:lstStyle/>
                    <a:p>
                      <a:pPr>
                        <a:lnSpc>
                          <a:spcPct val="115000"/>
                        </a:lnSpc>
                      </a:pPr>
                      <a:r>
                        <a:rPr lang="en-IN" sz="1000" dirty="0">
                          <a:effectLst/>
                        </a:rPr>
                        <a:t>Works on windows operating system</a:t>
                      </a:r>
                      <a:endParaRPr lang="en-IN" sz="1000" dirty="0">
                        <a:effectLst/>
                        <a:latin typeface="Times New Roman"/>
                        <a:ea typeface="Times New Roman"/>
                      </a:endParaRPr>
                    </a:p>
                  </a:txBody>
                  <a:tcPr marL="68580" marR="68580" marT="0" marB="0"/>
                </a:tc>
                <a:extLst>
                  <a:ext uri="{0D108BD9-81ED-4DB2-BD59-A6C34878D82A}">
                    <a16:rowId xmlns:a16="http://schemas.microsoft.com/office/drawing/2014/main" val="10001"/>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536876401"/>
              </p:ext>
            </p:extLst>
          </p:nvPr>
        </p:nvGraphicFramePr>
        <p:xfrm>
          <a:off x="3813030" y="4324336"/>
          <a:ext cx="5286375" cy="1071880"/>
        </p:xfrm>
        <a:graphic>
          <a:graphicData uri="http://schemas.openxmlformats.org/drawingml/2006/table">
            <a:tbl>
              <a:tblPr firstRow="1" firstCol="1" bandRow="1">
                <a:tableStyleId>{5C22544A-7EE6-4342-B048-85BDC9FD1C3A}</a:tableStyleId>
              </a:tblPr>
              <a:tblGrid>
                <a:gridCol w="3731708">
                  <a:extLst>
                    <a:ext uri="{9D8B030D-6E8A-4147-A177-3AD203B41FA5}">
                      <a16:colId xmlns:a16="http://schemas.microsoft.com/office/drawing/2014/main" val="20000"/>
                    </a:ext>
                  </a:extLst>
                </a:gridCol>
                <a:gridCol w="1554667">
                  <a:extLst>
                    <a:ext uri="{9D8B030D-6E8A-4147-A177-3AD203B41FA5}">
                      <a16:colId xmlns:a16="http://schemas.microsoft.com/office/drawing/2014/main" val="20001"/>
                    </a:ext>
                  </a:extLst>
                </a:gridCol>
              </a:tblGrid>
              <a:tr h="285750">
                <a:tc>
                  <a:txBody>
                    <a:bodyPr/>
                    <a:lstStyle/>
                    <a:p>
                      <a:pPr algn="just">
                        <a:lnSpc>
                          <a:spcPct val="150000"/>
                        </a:lnSpc>
                        <a:spcAft>
                          <a:spcPts val="0"/>
                        </a:spcAft>
                      </a:pPr>
                      <a:r>
                        <a:rPr lang="en-US" sz="1200">
                          <a:effectLst/>
                        </a:rPr>
                        <a:t>Processor</a:t>
                      </a:r>
                      <a:endParaRPr lang="en-IN" sz="1100">
                        <a:effectLst/>
                        <a:latin typeface="Calibri"/>
                        <a:ea typeface="Times New Roman"/>
                        <a:cs typeface="Times New Roman"/>
                      </a:endParaRPr>
                    </a:p>
                  </a:txBody>
                  <a:tcPr marL="68580" marR="68580" marT="0" marB="0"/>
                </a:tc>
                <a:tc>
                  <a:txBody>
                    <a:bodyPr/>
                    <a:lstStyle/>
                    <a:p>
                      <a:pPr algn="just">
                        <a:lnSpc>
                          <a:spcPct val="150000"/>
                        </a:lnSpc>
                        <a:spcAft>
                          <a:spcPts val="0"/>
                        </a:spcAft>
                      </a:pPr>
                      <a:r>
                        <a:rPr lang="en-US" sz="1200">
                          <a:effectLst/>
                        </a:rPr>
                        <a:t>Intel I3 and above</a:t>
                      </a:r>
                      <a:endParaRPr lang="en-IN" sz="1100">
                        <a:effectLst/>
                        <a:latin typeface="Calibri"/>
                        <a:ea typeface="Times New Roman"/>
                        <a:cs typeface="Times New Roman"/>
                      </a:endParaRPr>
                    </a:p>
                  </a:txBody>
                  <a:tcPr marL="68580" marR="68580" marT="0" marB="0"/>
                </a:tc>
                <a:extLst>
                  <a:ext uri="{0D108BD9-81ED-4DB2-BD59-A6C34878D82A}">
                    <a16:rowId xmlns:a16="http://schemas.microsoft.com/office/drawing/2014/main" val="10000"/>
                  </a:ext>
                </a:extLst>
              </a:tr>
              <a:tr h="437515">
                <a:tc>
                  <a:txBody>
                    <a:bodyPr/>
                    <a:lstStyle/>
                    <a:p>
                      <a:pPr algn="just">
                        <a:lnSpc>
                          <a:spcPct val="150000"/>
                        </a:lnSpc>
                        <a:spcAft>
                          <a:spcPts val="0"/>
                        </a:spcAft>
                      </a:pPr>
                      <a:r>
                        <a:rPr lang="en-US" sz="1200">
                          <a:effectLst/>
                        </a:rPr>
                        <a:t>DISK Space</a:t>
                      </a:r>
                      <a:endParaRPr lang="en-IN" sz="1100">
                        <a:effectLst/>
                        <a:latin typeface="Calibri"/>
                        <a:ea typeface="Times New Roman"/>
                        <a:cs typeface="Times New Roman"/>
                      </a:endParaRPr>
                    </a:p>
                  </a:txBody>
                  <a:tcPr marL="68580" marR="68580" marT="0" marB="0"/>
                </a:tc>
                <a:tc>
                  <a:txBody>
                    <a:bodyPr/>
                    <a:lstStyle/>
                    <a:p>
                      <a:pPr algn="just">
                        <a:lnSpc>
                          <a:spcPct val="150000"/>
                        </a:lnSpc>
                        <a:spcAft>
                          <a:spcPts val="0"/>
                        </a:spcAft>
                      </a:pPr>
                      <a:r>
                        <a:rPr lang="en-US" sz="1200">
                          <a:effectLst/>
                        </a:rPr>
                        <a:t>10GB</a:t>
                      </a:r>
                      <a:endParaRPr lang="en-IN" sz="1100">
                        <a:effectLst/>
                        <a:latin typeface="Calibri"/>
                        <a:ea typeface="Times New Roman"/>
                        <a:cs typeface="Times New Roman"/>
                      </a:endParaRPr>
                    </a:p>
                  </a:txBody>
                  <a:tcPr marL="68580" marR="68580" marT="0" marB="0"/>
                </a:tc>
                <a:extLst>
                  <a:ext uri="{0D108BD9-81ED-4DB2-BD59-A6C34878D82A}">
                    <a16:rowId xmlns:a16="http://schemas.microsoft.com/office/drawing/2014/main" val="10001"/>
                  </a:ext>
                </a:extLst>
              </a:tr>
              <a:tr h="348615">
                <a:tc>
                  <a:txBody>
                    <a:bodyPr/>
                    <a:lstStyle/>
                    <a:p>
                      <a:pPr algn="just">
                        <a:lnSpc>
                          <a:spcPct val="150000"/>
                        </a:lnSpc>
                        <a:spcAft>
                          <a:spcPts val="0"/>
                        </a:spcAft>
                      </a:pPr>
                      <a:r>
                        <a:rPr lang="en-US" sz="1200">
                          <a:effectLst/>
                        </a:rPr>
                        <a:t>RAM</a:t>
                      </a:r>
                      <a:endParaRPr lang="en-IN" sz="1100">
                        <a:effectLst/>
                        <a:latin typeface="Calibri"/>
                        <a:ea typeface="Times New Roman"/>
                        <a:cs typeface="Times New Roman"/>
                      </a:endParaRPr>
                    </a:p>
                  </a:txBody>
                  <a:tcPr marL="68580" marR="68580" marT="0" marB="0"/>
                </a:tc>
                <a:tc>
                  <a:txBody>
                    <a:bodyPr/>
                    <a:lstStyle/>
                    <a:p>
                      <a:pPr algn="just">
                        <a:lnSpc>
                          <a:spcPct val="150000"/>
                        </a:lnSpc>
                        <a:spcAft>
                          <a:spcPts val="0"/>
                        </a:spcAft>
                      </a:pPr>
                      <a:r>
                        <a:rPr lang="en-US" sz="1200" dirty="0">
                          <a:effectLst/>
                        </a:rPr>
                        <a:t>4GB and higher</a:t>
                      </a:r>
                      <a:endParaRPr lang="en-IN" sz="1100" dirty="0">
                        <a:effectLst/>
                        <a:latin typeface="Calibri"/>
                        <a:ea typeface="Times New Roman"/>
                        <a:cs typeface="Times New Roman"/>
                      </a:endParaRPr>
                    </a:p>
                  </a:txBody>
                  <a:tcPr marL="68580" marR="68580" marT="0" marB="0"/>
                </a:tc>
                <a:extLst>
                  <a:ext uri="{0D108BD9-81ED-4DB2-BD59-A6C34878D82A}">
                    <a16:rowId xmlns:a16="http://schemas.microsoft.com/office/drawing/2014/main" val="10002"/>
                  </a:ext>
                </a:extLst>
              </a:tr>
            </a:tbl>
          </a:graphicData>
        </a:graphic>
      </p:graphicFrame>
      <p:sp>
        <p:nvSpPr>
          <p:cNvPr id="6" name="Rectangle 1"/>
          <p:cNvSpPr>
            <a:spLocks noChangeArrowheads="1"/>
          </p:cNvSpPr>
          <p:nvPr/>
        </p:nvSpPr>
        <p:spPr bwMode="auto">
          <a:xfrm>
            <a:off x="3452813" y="3340171"/>
            <a:ext cx="431656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1524000" algn="l" defTabSz="914400" rtl="0" eaLnBrk="1" fontAlgn="base" latinLnBrk="0" hangingPunct="1">
              <a:lnSpc>
                <a:spcPct val="100000"/>
              </a:lnSpc>
              <a:spcBef>
                <a:spcPct val="0"/>
              </a:spcBef>
              <a:spcAft>
                <a:spcPct val="0"/>
              </a:spcAft>
              <a:buClrTx/>
              <a:buSzTx/>
              <a:buFontTx/>
              <a:buNone/>
              <a:tabLst>
                <a:tab pos="647700" algn="l"/>
              </a:tabLst>
            </a:pPr>
            <a:r>
              <a:rPr kumimoji="0" lang="en-US" sz="1400"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t>
            </a:r>
          </a:p>
          <a:p>
            <a:pPr marL="0" marR="0" lvl="0" indent="1524000" algn="l" defTabSz="914400" rtl="0" eaLnBrk="1" fontAlgn="base" latinLnBrk="0" hangingPunct="1">
              <a:lnSpc>
                <a:spcPct val="100000"/>
              </a:lnSpc>
              <a:spcBef>
                <a:spcPct val="0"/>
              </a:spcBef>
              <a:spcAft>
                <a:spcPct val="0"/>
              </a:spcAft>
              <a:buClrTx/>
              <a:buSzTx/>
              <a:buFontTx/>
              <a:buNone/>
              <a:tabLst>
                <a:tab pos="647700" algn="l"/>
              </a:tabLst>
            </a:pPr>
            <a:r>
              <a:rPr kumimoji="0" lang="en-US" sz="1400"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HARDWARE REQUIREMENTS</a:t>
            </a:r>
            <a:endParaRPr kumimoji="0" lang="en-US" sz="1100" b="0" i="0" u="none" strike="noStrike" cap="none" normalizeH="0" baseline="0" dirty="0">
              <a:ln>
                <a:noFill/>
              </a:ln>
              <a:solidFill>
                <a:schemeClr val="tx1"/>
              </a:solidFill>
              <a:effectLst/>
              <a:latin typeface="Arial" pitchFamily="34" charset="0"/>
              <a:cs typeface="Arial" pitchFamily="34" charset="0"/>
            </a:endParaRPr>
          </a:p>
          <a:p>
            <a:pPr marL="0" marR="0" lvl="0" indent="1524000" algn="l" defTabSz="914400" rtl="0" eaLnBrk="0" fontAlgn="base" latinLnBrk="0" hangingPunct="0">
              <a:lnSpc>
                <a:spcPct val="100000"/>
              </a:lnSpc>
              <a:spcBef>
                <a:spcPct val="0"/>
              </a:spcBef>
              <a:spcAft>
                <a:spcPct val="0"/>
              </a:spcAft>
              <a:buClrTx/>
              <a:buSzTx/>
              <a:buFontTx/>
              <a:buNone/>
              <a:tabLst>
                <a:tab pos="647700" algn="l"/>
              </a:tabLst>
            </a:pPr>
            <a:r>
              <a:rPr kumimoji="0" lang="en-US" sz="1200" b="0" i="0" u="none" strike="noStrike" cap="none" normalizeH="0" baseline="0" dirty="0">
                <a:ln>
                  <a:noFill/>
                </a:ln>
                <a:solidFill>
                  <a:schemeClr val="tx1"/>
                </a:solidFill>
                <a:effectLst/>
                <a:latin typeface="Consolas" pitchFamily="49" charset="0"/>
                <a:ea typeface="Calibri" pitchFamily="34" charset="0"/>
                <a:cs typeface="Times New Roman" pitchFamily="18" charset="0"/>
              </a:rPr>
              <a:t>:</a:t>
            </a:r>
            <a:endParaRPr kumimoji="0" lang="en-US" sz="1800"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UML Diagrams</a:t>
            </a:r>
            <a:endParaRPr lang="en-IN" dirty="0"/>
          </a:p>
        </p:txBody>
      </p:sp>
      <p:sp>
        <p:nvSpPr>
          <p:cNvPr id="3" name="Content Placeholder 2"/>
          <p:cNvSpPr>
            <a:spLocks noGrp="1"/>
          </p:cNvSpPr>
          <p:nvPr>
            <p:ph idx="1"/>
          </p:nvPr>
        </p:nvSpPr>
        <p:spPr/>
        <p:txBody>
          <a:bodyPr/>
          <a:lstStyle/>
          <a:p>
            <a:r>
              <a:rPr lang="en-US" dirty="0"/>
              <a:t>Use case </a:t>
            </a:r>
          </a:p>
          <a:p>
            <a:endParaRPr lang="en-IN" dirty="0"/>
          </a:p>
        </p:txBody>
      </p:sp>
      <p:pic>
        <p:nvPicPr>
          <p:cNvPr id="7" name="Picture 6" descr="C:\Users\Praveen\Pictures\Screenshots\Screenshot (33).png"/>
          <p:cNvPicPr/>
          <p:nvPr/>
        </p:nvPicPr>
        <p:blipFill>
          <a:blip r:embed="rId2">
            <a:extLst>
              <a:ext uri="{28A0092B-C50C-407E-A947-70E740481C1C}">
                <a14:useLocalDpi xmlns:a14="http://schemas.microsoft.com/office/drawing/2010/main" val="0"/>
              </a:ext>
            </a:extLst>
          </a:blip>
          <a:srcRect/>
          <a:stretch>
            <a:fillRect/>
          </a:stretch>
        </p:blipFill>
        <p:spPr>
          <a:xfrm>
            <a:off x="3852862" y="2271395"/>
            <a:ext cx="4486275" cy="2315210"/>
          </a:xfrm>
          <a:prstGeom prst="rect">
            <a:avLst/>
          </a:prstGeom>
          <a:noFill/>
          <a:ln>
            <a:noFill/>
          </a:ln>
        </p:spPr>
      </p:pic>
    </p:spTree>
    <p:extLst>
      <p:ext uri="{BB962C8B-B14F-4D97-AF65-F5344CB8AC3E}">
        <p14:creationId xmlns:p14="http://schemas.microsoft.com/office/powerpoint/2010/main" val="10020009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TotalTime>
  <Words>1470</Words>
  <Application>Microsoft Office PowerPoint</Application>
  <PresentationFormat>Widescreen</PresentationFormat>
  <Paragraphs>69</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Aptos</vt:lpstr>
      <vt:lpstr>Arial</vt:lpstr>
      <vt:lpstr>Calibri</vt:lpstr>
      <vt:lpstr>Calibri Light</vt:lpstr>
      <vt:lpstr>Consolas</vt:lpstr>
      <vt:lpstr>Times New Roman</vt:lpstr>
      <vt:lpstr>Office Theme</vt:lpstr>
      <vt:lpstr>Enhancing Network Resilience against Distributed Denial-of-Service (DDoS) Attacks</vt:lpstr>
      <vt:lpstr>ABSTRACT</vt:lpstr>
      <vt:lpstr>INTRODUCTION</vt:lpstr>
      <vt:lpstr>The objectives of this research are as follows: </vt:lpstr>
      <vt:lpstr>Architecture</vt:lpstr>
      <vt:lpstr>EXISTING SYSTEM:</vt:lpstr>
      <vt:lpstr>Existing System Disadvantages: </vt:lpstr>
      <vt:lpstr>SYSTEM REQUIREMENTS:</vt:lpstr>
      <vt:lpstr>UML Diagrams</vt:lpstr>
      <vt:lpstr>Results</vt:lpstr>
      <vt:lpstr>Dataset Analysing</vt:lpstr>
      <vt:lpstr>Manual Data (Url or apps data) Adding</vt:lpstr>
      <vt:lpstr>Label Data(Malware (Ddos Attacks))</vt:lpstr>
      <vt:lpstr>DDOS Attacks Analysing</vt:lpstr>
      <vt:lpstr>DDOS Attacks Spline Chart</vt:lpstr>
      <vt:lpstr>DDOS Attacks Bar Chart</vt:lpstr>
      <vt:lpstr>conclusion</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Farming Made Easy using Machine Learning</dc:title>
  <dc:creator>HP</dc:creator>
  <cp:lastModifiedBy>Bhavani Siva Jyothi Pinniboina</cp:lastModifiedBy>
  <cp:revision>9</cp:revision>
  <dcterms:created xsi:type="dcterms:W3CDTF">2024-01-01T13:32:10Z</dcterms:created>
  <dcterms:modified xsi:type="dcterms:W3CDTF">2024-04-08T23:01:53Z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ED24C4BC68804568B4A2271B6B0934B5_11</vt:lpwstr>
  </property>
  <property fmtid="{D5CDD505-2E9C-101B-9397-08002B2CF9AE}" pid="3" name="KSOProductBuildVer">
    <vt:lpwstr>1033-12.2.0.13359</vt:lpwstr>
  </property>
</Properties>
</file>

<file path=docProps/thumbnail.jpeg>
</file>